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5"/>
  </p:sldMasterIdLst>
  <p:notesMasterIdLst>
    <p:notesMasterId r:id="rId12"/>
  </p:notesMasterIdLst>
  <p:handoutMasterIdLst>
    <p:handoutMasterId r:id="rId13"/>
  </p:handoutMasterIdLst>
  <p:sldIdLst>
    <p:sldId id="2147479584" r:id="rId6"/>
    <p:sldId id="2147479705" r:id="rId7"/>
    <p:sldId id="2147479654" r:id="rId8"/>
    <p:sldId id="2147479656" r:id="rId9"/>
    <p:sldId id="2147479706" r:id="rId10"/>
    <p:sldId id="2147479710" r:id="rId11"/>
  </p:sldIdLst>
  <p:sldSz cx="12192000" cy="6858000"/>
  <p:notesSz cx="7315200" cy="9601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clusion section" id="{2C0AA42D-E78E-478E-ACFA-B03EAC236D8E}">
          <p14:sldIdLst>
            <p14:sldId id="2147479584"/>
            <p14:sldId id="2147479705"/>
            <p14:sldId id="2147479654"/>
            <p14:sldId id="2147479656"/>
            <p14:sldId id="2147479706"/>
            <p14:sldId id="2147479710"/>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0" autoAdjust="0"/>
    <p:restoredTop sz="96081" autoAdjust="0"/>
  </p:normalViewPr>
  <p:slideViewPr>
    <p:cSldViewPr snapToGrid="0" showGuides="1">
      <p:cViewPr varScale="1">
        <p:scale>
          <a:sx n="89" d="100"/>
          <a:sy n="89" d="100"/>
        </p:scale>
        <p:origin x="90" y="288"/>
      </p:cViewPr>
      <p:guideLst>
        <p:guide pos="4200"/>
        <p:guide orient="horz" pos="2160"/>
        <p:guide pos="584"/>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heme" Target="theme/theme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2153"/>
            <a:ext cx="3169920" cy="480060"/>
          </a:xfrm>
          <a:prstGeom prst="rect">
            <a:avLst/>
          </a:prstGeom>
        </p:spPr>
        <p:txBody>
          <a:bodyPr vert="horz" lIns="96661" tIns="48331" rIns="96661" bIns="48331" rtlCol="0"/>
          <a:lstStyle>
            <a:lvl1pPr algn="l">
              <a:defRPr sz="1300"/>
            </a:lvl1pPr>
          </a:lstStyle>
          <a:p>
            <a:endParaRPr lang="en-US" dirty="0">
              <a:latin typeface="Segoe UI" pitchFamily="34" charset="0"/>
            </a:endParaRPr>
          </a:p>
        </p:txBody>
      </p:sp>
      <p:sp>
        <p:nvSpPr>
          <p:cNvPr id="7" name="Date Placeholder 6"/>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E6F66B00-6144-45ED-BFDB-3936850BDA03}" type="datetime8">
              <a:rPr lang="en-US" smtClean="0">
                <a:latin typeface="Segoe UI" pitchFamily="34" charset="0"/>
              </a:rPr>
              <a:t>10/20/2023 11:10 AM</a:t>
            </a:fld>
            <a:endParaRPr lang="en-US" dirty="0">
              <a:latin typeface="Segoe UI" pitchFamily="34" charset="0"/>
            </a:endParaRPr>
          </a:p>
        </p:txBody>
      </p:sp>
      <p:sp>
        <p:nvSpPr>
          <p:cNvPr id="8" name="Footer Placeholder 7"/>
          <p:cNvSpPr>
            <a:spLocks noGrp="1"/>
          </p:cNvSpPr>
          <p:nvPr>
            <p:ph type="ftr" sz="quarter" idx="2"/>
          </p:nvPr>
        </p:nvSpPr>
        <p:spPr>
          <a:xfrm>
            <a:off x="0" y="9119474"/>
            <a:ext cx="6181344" cy="349056"/>
          </a:xfrm>
          <a:prstGeom prst="rect">
            <a:avLst/>
          </a:prstGeom>
        </p:spPr>
        <p:txBody>
          <a:bodyPr vert="horz" lIns="96661" tIns="48331" rIns="96661" bIns="48331" rtlCol="0" anchor="b"/>
          <a:lstStyle>
            <a:lvl1pPr algn="l">
              <a:defRPr sz="1300"/>
            </a:lvl1pPr>
          </a:lstStyle>
          <a:p>
            <a:pPr marL="421215" defTabSz="96629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6169152" y="9119474"/>
            <a:ext cx="1144355" cy="480060"/>
          </a:xfrm>
          <a:prstGeom prst="rect">
            <a:avLst/>
          </a:prstGeom>
        </p:spPr>
        <p:txBody>
          <a:bodyPr vert="horz" lIns="96661" tIns="48331" rIns="96661" bIns="48331" rtlCol="0" anchor="b"/>
          <a:lstStyle>
            <a:lvl1pPr algn="r">
              <a:defRPr sz="13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3024" userDrawn="1">
          <p15:clr>
            <a:srgbClr val="F26B43"/>
          </p15:clr>
        </p15:guide>
        <p15:guide id="2" pos="230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10" name="Footer Placeholder 9"/>
          <p:cNvSpPr>
            <a:spLocks noGrp="1"/>
          </p:cNvSpPr>
          <p:nvPr>
            <p:ph type="ftr" sz="quarter" idx="4"/>
          </p:nvPr>
        </p:nvSpPr>
        <p:spPr>
          <a:xfrm>
            <a:off x="0" y="9121140"/>
            <a:ext cx="6315456" cy="373762"/>
          </a:xfrm>
          <a:prstGeom prst="rect">
            <a:avLst/>
          </a:prstGeom>
        </p:spPr>
        <p:txBody>
          <a:bodyPr vert="horz" lIns="96661" tIns="48331" rIns="96661" bIns="48331" rtlCol="0" anchor="b"/>
          <a:lstStyle>
            <a:lvl1pPr marL="604133" indent="0" algn="l">
              <a:defRPr sz="1300"/>
            </a:lvl1p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atin typeface="Segoe UI" pitchFamily="34" charset="0"/>
              </a:defRPr>
            </a:lvl1pPr>
          </a:lstStyle>
          <a:p>
            <a:fld id="{61486BA7-839C-4D2B-BD52-EF0BBA8433FD}" type="datetime8">
              <a:rPr lang="en-US" smtClean="0"/>
              <a:t>10/20/2023 11:10 AM</a:t>
            </a:fld>
            <a:endParaRPr lang="en-US" dirty="0"/>
          </a:p>
        </p:txBody>
      </p:sp>
      <p:sp>
        <p:nvSpPr>
          <p:cNvPr id="12" name="Notes Placeholder 11"/>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303264" y="9119474"/>
            <a:ext cx="1010243" cy="480060"/>
          </a:xfrm>
          <a:prstGeom prst="rect">
            <a:avLst/>
          </a:prstGeom>
        </p:spPr>
        <p:txBody>
          <a:bodyPr vert="horz" lIns="96661" tIns="48331" rIns="96661" bIns="48331" rtlCol="0" anchor="b"/>
          <a:lstStyle>
            <a:lvl1pPr algn="r">
              <a:defRPr sz="13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C83979F-E75C-4ECC-BF2A-86E341A45F03}" type="datetime8">
              <a:rPr lang="en-US" smtClean="0"/>
              <a:t>10/20/2023 11:10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83582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dirty="0"/>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a:p>
            <a:endParaRPr lang="en-US" dirty="0"/>
          </a:p>
          <a:p>
            <a:endParaRPr lang="en-US" dirty="0"/>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dirty="0">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photo</a:t>
            </a:r>
          </a:p>
          <a:p>
            <a:r>
              <a:rPr lang="en-US" dirty="0"/>
              <a:t>here or click or tap </a:t>
            </a:r>
          </a:p>
          <a:p>
            <a:r>
              <a:rPr lang="en-US" dirty="0"/>
              <a:t>icon below to insert</a:t>
            </a:r>
          </a:p>
          <a:p>
            <a:endParaRPr lang="en-US" dirty="0"/>
          </a:p>
          <a:p>
            <a:endParaRPr lang="en-US" dirty="0"/>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dirty="0"/>
              <a:t>Drag &amp; drop your website screenshot here or click or tap icon below to insert</a:t>
            </a:r>
          </a:p>
          <a:p>
            <a:endParaRPr lang="en-US" dirty="0"/>
          </a:p>
          <a:p>
            <a:endParaRPr lang="en-US" dirty="0"/>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dirty="0"/>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dirty="0"/>
              <a:t>Click to edit Master text styles</a:t>
            </a:r>
          </a:p>
          <a:p>
            <a:pPr lvl="0"/>
            <a:endParaRPr lang="en-US" dirty="0"/>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dirty="0"/>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dirty="0"/>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dirty="0"/>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dirty="0"/>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2243578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Blank_Learn-with Head">
    <p:bg>
      <p:bgPr>
        <a:solidFill>
          <a:srgbClr val="F4F3F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14D4A-3D84-63D4-621C-F0146E953C92}"/>
              </a:ext>
            </a:extLst>
          </p:cNvPr>
          <p:cNvPicPr>
            <a:picLocks noChangeAspect="1"/>
          </p:cNvPicPr>
          <p:nvPr userDrawn="1"/>
        </p:nvPicPr>
        <p:blipFill>
          <a:blip r:embed="rId2"/>
          <a:srcRect/>
          <a:stretch/>
        </p:blipFill>
        <p:spPr>
          <a:xfrm>
            <a:off x="0" y="0"/>
            <a:ext cx="12192000" cy="6858000"/>
          </a:xfrm>
          <a:prstGeom prst="rect">
            <a:avLst/>
          </a:prstGeom>
        </p:spPr>
      </p:pic>
      <p:sp>
        <p:nvSpPr>
          <p:cNvPr id="6" name="Title 1">
            <a:extLst>
              <a:ext uri="{FF2B5EF4-FFF2-40B4-BE49-F238E27FC236}">
                <a16:creationId xmlns:a16="http://schemas.microsoft.com/office/drawing/2014/main" id="{159BD062-242B-7C76-C2DD-D8D8F7B47A7D}"/>
              </a:ext>
            </a:extLst>
          </p:cNvPr>
          <p:cNvSpPr>
            <a:spLocks noGrp="1"/>
          </p:cNvSpPr>
          <p:nvPr>
            <p:ph type="title"/>
          </p:nvPr>
        </p:nvSpPr>
        <p:spPr>
          <a:xfrm>
            <a:off x="588262" y="585216"/>
            <a:ext cx="6596763" cy="307777"/>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2" name="Footer Placeholder 10">
            <a:extLst>
              <a:ext uri="{FF2B5EF4-FFF2-40B4-BE49-F238E27FC236}">
                <a16:creationId xmlns:a16="http://schemas.microsoft.com/office/drawing/2014/main" id="{2C218158-577B-6E13-36F7-D124388AA1C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147714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dirty="0"/>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dirty="0"/>
              <a:t>Click icon to </a:t>
            </a:r>
            <a:br>
              <a:rPr lang="en-US" dirty="0"/>
            </a:br>
            <a:r>
              <a:rPr lang="en-US" dirty="0"/>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839" r:id="rId7"/>
    <p:sldLayoutId id="2147484742" r:id="rId8"/>
    <p:sldLayoutId id="2147484910" r:id="rId9"/>
    <p:sldLayoutId id="2147484817" r:id="rId10"/>
    <p:sldLayoutId id="2147484741" r:id="rId11"/>
    <p:sldLayoutId id="2147484807" r:id="rId12"/>
    <p:sldLayoutId id="2147484753" r:id="rId13"/>
    <p:sldLayoutId id="2147484808" r:id="rId14"/>
    <p:sldLayoutId id="2147484912" r:id="rId15"/>
    <p:sldLayoutId id="2147484914" r:id="rId16"/>
    <p:sldLayoutId id="2147484917" r:id="rId17"/>
    <p:sldLayoutId id="2147484915" r:id="rId18"/>
    <p:sldLayoutId id="2147484873" r:id="rId19"/>
    <p:sldLayoutId id="2147484886" r:id="rId20"/>
    <p:sldLayoutId id="2147484885" r:id="rId21"/>
    <p:sldLayoutId id="2147484874" r:id="rId22"/>
    <p:sldLayoutId id="2147484745" r:id="rId23"/>
    <p:sldLayoutId id="2147484743" r:id="rId24"/>
    <p:sldLayoutId id="2147484749" r:id="rId25"/>
    <p:sldLayoutId id="2147484875" r:id="rId26"/>
    <p:sldLayoutId id="2147484840" r:id="rId27"/>
    <p:sldLayoutId id="2147484887" r:id="rId28"/>
    <p:sldLayoutId id="2147484909" r:id="rId29"/>
    <p:sldLayoutId id="2147484907" r:id="rId30"/>
    <p:sldLayoutId id="2147484911" r:id="rId31"/>
    <p:sldLayoutId id="2147484899" r:id="rId32"/>
    <p:sldLayoutId id="2147484903" r:id="rId33"/>
    <p:sldLayoutId id="2147484905" r:id="rId34"/>
    <p:sldLayoutId id="2147484900" r:id="rId35"/>
    <p:sldLayoutId id="2147484906" r:id="rId36"/>
    <p:sldLayoutId id="2147484821" r:id="rId37"/>
    <p:sldLayoutId id="2147484728" r:id="rId38"/>
    <p:sldLayoutId id="2147484859" r:id="rId39"/>
    <p:sldLayoutId id="2147484889" r:id="rId40"/>
    <p:sldLayoutId id="2147484918" r:id="rId41"/>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hyperlink" Target="learn.microsoft.com/training/courses/browse" TargetMode="Externa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hyperlink" Target="learn.microsoft.com/training/courses/browse"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hyperlink" Target="learn.microsoft.com/training/courses/browse" TargetMode="Externa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475EF0-AAEF-8419-6FEF-1FC074482B34}"/>
              </a:ext>
            </a:extLst>
          </p:cNvPr>
          <p:cNvSpPr>
            <a:spLocks noGrp="1"/>
          </p:cNvSpPr>
          <p:nvPr>
            <p:ph type="title"/>
          </p:nvPr>
        </p:nvSpPr>
        <p:spPr>
          <a:xfrm>
            <a:off x="569911" y="3384610"/>
            <a:ext cx="8193024" cy="615553"/>
          </a:xfrm>
        </p:spPr>
        <p:txBody>
          <a:bodyPr/>
          <a:lstStyle/>
          <a:p>
            <a:r>
              <a:rPr lang="en-US" dirty="0"/>
              <a:t>Conclusion section</a:t>
            </a:r>
          </a:p>
        </p:txBody>
      </p:sp>
      <p:sp>
        <p:nvSpPr>
          <p:cNvPr id="7" name="Text Placeholder 6">
            <a:extLst>
              <a:ext uri="{FF2B5EF4-FFF2-40B4-BE49-F238E27FC236}">
                <a16:creationId xmlns:a16="http://schemas.microsoft.com/office/drawing/2014/main" id="{ACCD79AE-21DA-E63C-D2D7-8AF64D6C06EC}"/>
              </a:ext>
            </a:extLst>
          </p:cNvPr>
          <p:cNvSpPr>
            <a:spLocks noGrp="1"/>
          </p:cNvSpPr>
          <p:nvPr>
            <p:ph type="body" sz="quarter" idx="12"/>
          </p:nvPr>
        </p:nvSpPr>
        <p:spPr>
          <a:xfrm>
            <a:off x="582042" y="4215827"/>
            <a:ext cx="7118169" cy="984885"/>
          </a:xfrm>
        </p:spPr>
        <p:txBody>
          <a:bodyPr/>
          <a:lstStyle/>
          <a:p>
            <a:r>
              <a:rPr lang="en-US" dirty="0"/>
              <a:t>Use these slides to wrap up the course. This section provides a platform for reminding participants how to earn badges for completing the course, suggesting next steps for their learning journey, how to provide course feedback, and reminders about certifications. </a:t>
            </a:r>
          </a:p>
        </p:txBody>
      </p:sp>
      <p:sp>
        <p:nvSpPr>
          <p:cNvPr id="3" name="Flowchart: Off-page Connector 44">
            <a:extLst>
              <a:ext uri="{FF2B5EF4-FFF2-40B4-BE49-F238E27FC236}">
                <a16:creationId xmlns:a16="http://schemas.microsoft.com/office/drawing/2014/main" id="{C5F30FFD-5BB9-0161-9203-11C4BEDD4006}"/>
              </a:ext>
            </a:extLst>
          </p:cNvPr>
          <p:cNvSpPr/>
          <p:nvPr/>
        </p:nvSpPr>
        <p:spPr bwMode="auto">
          <a:xfrm rot="5400000">
            <a:off x="9473183" y="3548715"/>
            <a:ext cx="1865376" cy="3566160"/>
          </a:xfrm>
          <a:prstGeom prst="flowChartOffpageConnector">
            <a:avLst/>
          </a:prstGeom>
          <a:solidFill>
            <a:srgbClr val="8CC7E7"/>
          </a:solidFill>
          <a:ln w="9525" cap="flat" cmpd="sng" algn="ctr">
            <a:noFill/>
            <a:prstDash val="solid"/>
            <a:headEnd type="none" w="med" len="med"/>
            <a:tailEnd type="none" w="med" len="med"/>
          </a:ln>
          <a:effectLst>
            <a:outerShdw blurRad="317500" algn="ctr" rotWithShape="0">
              <a:prstClr val="black">
                <a:alpha val="20000"/>
              </a:prstClr>
            </a:outerShdw>
          </a:effectLst>
        </p:spPr>
        <p:txBody>
          <a:bodyPr rot="0" spcFirstLastPara="0" vertOverflow="overflow" horzOverflow="overflow" vert="vert270" wrap="square" lIns="274320" tIns="585216" rIns="274320" bIns="27432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kern="0" dirty="0">
                <a:solidFill>
                  <a:srgbClr val="000000"/>
                </a:solidFill>
                <a:latin typeface="Segoe UI Semibold"/>
                <a:cs typeface="Segoe UI" pitchFamily="34" charset="0"/>
              </a:rPr>
              <a:t>Note: </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Tailor the content to suit the course's objectives and participants' needs. </a:t>
            </a:r>
          </a:p>
        </p:txBody>
      </p:sp>
      <p:sp>
        <p:nvSpPr>
          <p:cNvPr id="2" name="Trapezoid 1">
            <a:extLst>
              <a:ext uri="{FF2B5EF4-FFF2-40B4-BE49-F238E27FC236}">
                <a16:creationId xmlns:a16="http://schemas.microsoft.com/office/drawing/2014/main" id="{D8566997-E722-6320-1122-562ED119E47A}"/>
              </a:ext>
            </a:extLst>
          </p:cNvPr>
          <p:cNvSpPr/>
          <p:nvPr/>
        </p:nvSpPr>
        <p:spPr bwMode="auto">
          <a:xfrm rot="2700000">
            <a:off x="10156467" y="482439"/>
            <a:ext cx="2599035" cy="507440"/>
          </a:xfrm>
          <a:prstGeom prst="trapezoid">
            <a:avLst>
              <a:gd name="adj" fmla="val 9941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all" spc="-50" normalizeH="0" baseline="0" noProof="0" dirty="0">
                <a:ln w="3175">
                  <a:noFill/>
                </a:ln>
                <a:solidFill>
                  <a:srgbClr val="FFFFFF"/>
                </a:solidFill>
                <a:effectLst/>
                <a:uLnTx/>
                <a:uFillTx/>
                <a:latin typeface="Segoe UI Semibold"/>
                <a:ea typeface="+mn-ea"/>
                <a:cs typeface="Segoe UI" pitchFamily="34" charset="0"/>
              </a:rPr>
              <a:t>REMOVE SLIDE </a:t>
            </a:r>
            <a:br>
              <a:rPr kumimoji="0" lang="en-US" sz="1200" b="0" i="0" u="none" strike="noStrike" kern="1200" cap="all" spc="-50" normalizeH="0" baseline="0" noProof="0" dirty="0">
                <a:ln w="3175">
                  <a:noFill/>
                </a:ln>
                <a:solidFill>
                  <a:srgbClr val="FFFFFF"/>
                </a:solidFill>
                <a:effectLst/>
                <a:uLnTx/>
                <a:uFillTx/>
                <a:latin typeface="Segoe UI Semibold"/>
                <a:ea typeface="+mn-ea"/>
                <a:cs typeface="Segoe UI" pitchFamily="34" charset="0"/>
              </a:rPr>
            </a:br>
            <a:r>
              <a:rPr kumimoji="0" lang="en-US" sz="1200" b="0" i="0" u="none" strike="noStrike" kern="1200" cap="all" spc="-50" normalizeH="0" baseline="0" noProof="0" dirty="0">
                <a:ln w="3175">
                  <a:noFill/>
                </a:ln>
                <a:solidFill>
                  <a:srgbClr val="FFFFFF"/>
                </a:solidFill>
                <a:effectLst/>
                <a:uLnTx/>
                <a:uFillTx/>
                <a:latin typeface="Segoe UI Semibold"/>
                <a:ea typeface="+mn-ea"/>
                <a:cs typeface="Segoe UI" pitchFamily="34" charset="0"/>
              </a:rPr>
              <a:t>BEFORE PRESENTING</a:t>
            </a:r>
          </a:p>
        </p:txBody>
      </p:sp>
    </p:spTree>
    <p:extLst>
      <p:ext uri="{BB962C8B-B14F-4D97-AF65-F5344CB8AC3E}">
        <p14:creationId xmlns:p14="http://schemas.microsoft.com/office/powerpoint/2010/main" val="289307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69912" y="966787"/>
            <a:ext cx="5686955" cy="3693319"/>
          </a:xfrm>
        </p:spPr>
        <p:txBody>
          <a:bodyPr/>
          <a:lstStyle/>
          <a:p>
            <a:r>
              <a:rPr lang="en-US" dirty="0"/>
              <a:t>SC-400T00A</a:t>
            </a:r>
            <a:br>
              <a:rPr lang="en-US" dirty="0"/>
            </a:br>
            <a:r>
              <a:rPr lang="en-US" dirty="0"/>
              <a:t>Microsoft Information Protection and Compliance Administrator</a:t>
            </a:r>
            <a:br>
              <a:rPr lang="en-US" dirty="0"/>
            </a:br>
            <a:r>
              <a:rPr lang="en-US" dirty="0"/>
              <a:t>Conclusion</a:t>
            </a:r>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8" name="Text Placeholder 7">
            <a:extLst>
              <a:ext uri="{FF2B5EF4-FFF2-40B4-BE49-F238E27FC236}">
                <a16:creationId xmlns:a16="http://schemas.microsoft.com/office/drawing/2014/main" id="{7C4740F1-B816-6BEC-8362-3B8D251DFCEE}"/>
              </a:ext>
            </a:extLst>
          </p:cNvPr>
          <p:cNvSpPr>
            <a:spLocks noGrp="1"/>
          </p:cNvSpPr>
          <p:nvPr>
            <p:ph type="body" sz="quarter" idx="13"/>
          </p:nvPr>
        </p:nvSpPr>
        <p:spPr>
          <a:xfrm>
            <a:off x="4756150" y="6446520"/>
            <a:ext cx="1645920" cy="153888"/>
          </a:xfrm>
        </p:spPr>
        <p:txBody>
          <a:bodyPr/>
          <a:lstStyle/>
          <a:p>
            <a:r>
              <a:rPr lang="en-US" dirty="0"/>
              <a:t>Date</a:t>
            </a:r>
          </a:p>
        </p:txBody>
      </p:sp>
    </p:spTree>
    <p:extLst>
      <p:ext uri="{BB962C8B-B14F-4D97-AF65-F5344CB8AC3E}">
        <p14:creationId xmlns:p14="http://schemas.microsoft.com/office/powerpoint/2010/main" val="397188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a:xfrm>
            <a:off x="588263" y="585216"/>
            <a:ext cx="10430257" cy="430887"/>
          </a:xfrm>
        </p:spPr>
        <p:txBody>
          <a:bodyPr/>
          <a:lstStyle/>
          <a:p>
            <a:r>
              <a:rPr lang="en-US" sz="2800" dirty="0"/>
              <a:t>Thank you for attending this course</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73388"/>
            <a:ext cx="11031840" cy="400110"/>
          </a:xfrm>
          <a:prstGeom prst="rect">
            <a:avLst/>
          </a:prstGeom>
          <a:noFill/>
        </p:spPr>
        <p:txBody>
          <a:bodyPr wrap="square" lIns="0" tIns="45720" rIns="91440" bIns="45720" anchor="t">
            <a:spAutoFit/>
          </a:bodyPr>
          <a:lstStyle/>
          <a:p>
            <a:r>
              <a:rPr lang="en-US" sz="2000" dirty="0">
                <a:solidFill>
                  <a:schemeClr val="accent2"/>
                </a:solidFill>
                <a:latin typeface="Segoe UI Semibold" panose="020B0502040204020203" pitchFamily="34" charset="0"/>
                <a:cs typeface="Segoe UI Semibold" panose="020B0502040204020203" pitchFamily="34" charset="0"/>
              </a:rPr>
              <a:t>Here are some reminders</a:t>
            </a:r>
          </a:p>
        </p:txBody>
      </p:sp>
      <p:sp>
        <p:nvSpPr>
          <p:cNvPr id="6" name="Rounded Rectangle 3_1">
            <a:extLst>
              <a:ext uri="{FF2B5EF4-FFF2-40B4-BE49-F238E27FC236}">
                <a16:creationId xmlns:a16="http://schemas.microsoft.com/office/drawing/2014/main" id="{BB8CD774-E161-61A8-A522-D15355733246}"/>
              </a:ext>
              <a:ext uri="{C183D7F6-B498-43B3-948B-1728B52AA6E4}">
                <adec:decorative xmlns:adec="http://schemas.microsoft.com/office/drawing/2017/decorative" val="1"/>
              </a:ext>
            </a:extLst>
          </p:cNvPr>
          <p:cNvSpPr/>
          <p:nvPr/>
        </p:nvSpPr>
        <p:spPr>
          <a:xfrm>
            <a:off x="585217" y="2641600"/>
            <a:ext cx="3369852" cy="2912532"/>
          </a:xfrm>
          <a:prstGeom prst="roundRect">
            <a:avLst>
              <a:gd name="adj" fmla="val 75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742">
              <a:spcBef>
                <a:spcPct val="20000"/>
              </a:spcBef>
              <a:buSzPct val="90000"/>
            </a:pPr>
            <a:endParaRPr lang="en-IN" sz="1400">
              <a:solidFill>
                <a:srgbClr val="000000"/>
              </a:solidFill>
              <a:latin typeface="Segoe UI Semibold"/>
              <a:cs typeface="Segoe UI" panose="020B0502040204020203" pitchFamily="34" charset="0"/>
            </a:endParaRPr>
          </a:p>
        </p:txBody>
      </p:sp>
      <p:grpSp>
        <p:nvGrpSpPr>
          <p:cNvPr id="46" name="Group 45">
            <a:extLst>
              <a:ext uri="{FF2B5EF4-FFF2-40B4-BE49-F238E27FC236}">
                <a16:creationId xmlns:a16="http://schemas.microsoft.com/office/drawing/2014/main" id="{FD9A420F-4813-DE87-923E-2BAD0B326541}"/>
              </a:ext>
              <a:ext uri="{C183D7F6-B498-43B3-948B-1728B52AA6E4}">
                <adec:decorative xmlns:adec="http://schemas.microsoft.com/office/drawing/2017/decorative" val="1"/>
              </a:ext>
            </a:extLst>
          </p:cNvPr>
          <p:cNvGrpSpPr/>
          <p:nvPr/>
        </p:nvGrpSpPr>
        <p:grpSpPr>
          <a:xfrm>
            <a:off x="1714843" y="2090899"/>
            <a:ext cx="1110600" cy="1110600"/>
            <a:chOff x="1742946" y="2116300"/>
            <a:chExt cx="1110600" cy="1110600"/>
          </a:xfrm>
        </p:grpSpPr>
        <p:sp>
          <p:nvSpPr>
            <p:cNvPr id="28" name="Oval 27">
              <a:extLst>
                <a:ext uri="{FF2B5EF4-FFF2-40B4-BE49-F238E27FC236}">
                  <a16:creationId xmlns:a16="http://schemas.microsoft.com/office/drawing/2014/main" id="{B5204F6C-AFC4-B17E-9CBF-22DC543234BF}"/>
                </a:ext>
              </a:extLst>
            </p:cNvPr>
            <p:cNvSpPr/>
            <p:nvPr/>
          </p:nvSpPr>
          <p:spPr>
            <a:xfrm>
              <a:off x="1742946"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ADB37397-7AB9-34FE-DA9D-61EDF50E6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
        <p:nvSpPr>
          <p:cNvPr id="10" name="Title 3">
            <a:extLst>
              <a:ext uri="{FF2B5EF4-FFF2-40B4-BE49-F238E27FC236}">
                <a16:creationId xmlns:a16="http://schemas.microsoft.com/office/drawing/2014/main" id="{4A316BF9-C4B9-DD49-36CE-1D11F0D1172A}"/>
              </a:ext>
            </a:extLst>
          </p:cNvPr>
          <p:cNvSpPr txBox="1">
            <a:spLocks/>
          </p:cNvSpPr>
          <p:nvPr/>
        </p:nvSpPr>
        <p:spPr bwMode="auto">
          <a:xfrm>
            <a:off x="592138" y="3527093"/>
            <a:ext cx="3350360" cy="61555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Celebrate your </a:t>
            </a:r>
            <a:b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b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new skills</a:t>
            </a:r>
            <a:endParaRPr kumimoji="0" lang="en-US" sz="2000" b="0" i="0" u="none" strike="noStrike" kern="1200" cap="none" spc="0" normalizeH="0" baseline="0" noProof="0" dirty="0">
              <a:ln w="3175">
                <a:noFill/>
              </a:ln>
              <a:solidFill>
                <a:schemeClr val="accent2"/>
              </a:solidFill>
              <a:effectLst/>
              <a:uLnTx/>
              <a:uFillTx/>
              <a:latin typeface="Segoe UI"/>
              <a:ea typeface="+mn-ea"/>
              <a:cs typeface="Segoe UI" panose="020B0502040204020203" pitchFamily="34" charset="0"/>
            </a:endParaRPr>
          </a:p>
        </p:txBody>
      </p:sp>
      <p:sp>
        <p:nvSpPr>
          <p:cNvPr id="36" name="Text Placeholder 3">
            <a:extLst>
              <a:ext uri="{FF2B5EF4-FFF2-40B4-BE49-F238E27FC236}">
                <a16:creationId xmlns:a16="http://schemas.microsoft.com/office/drawing/2014/main" id="{FDB18E57-06A5-07C5-77E6-7A3931D0724C}"/>
              </a:ext>
            </a:extLst>
          </p:cNvPr>
          <p:cNvSpPr txBox="1">
            <a:spLocks/>
          </p:cNvSpPr>
          <p:nvPr/>
        </p:nvSpPr>
        <p:spPr>
          <a:xfrm>
            <a:off x="1083155" y="4473121"/>
            <a:ext cx="2415900" cy="110524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Redeem your achievement</a:t>
            </a:r>
          </a:p>
          <a:p>
            <a:r>
              <a:rPr lang="en-US" sz="1400" dirty="0"/>
              <a:t>Share with us and your network</a:t>
            </a:r>
          </a:p>
        </p:txBody>
      </p:sp>
      <p:sp>
        <p:nvSpPr>
          <p:cNvPr id="7" name="Rounded Rectangle 3_1">
            <a:extLst>
              <a:ext uri="{FF2B5EF4-FFF2-40B4-BE49-F238E27FC236}">
                <a16:creationId xmlns:a16="http://schemas.microsoft.com/office/drawing/2014/main" id="{6EF7A416-217B-B74D-2A37-73B81E9033A2}"/>
              </a:ext>
              <a:ext uri="{C183D7F6-B498-43B3-948B-1728B52AA6E4}">
                <adec:decorative xmlns:adec="http://schemas.microsoft.com/office/drawing/2017/decorative" val="1"/>
              </a:ext>
            </a:extLst>
          </p:cNvPr>
          <p:cNvSpPr/>
          <p:nvPr/>
        </p:nvSpPr>
        <p:spPr>
          <a:xfrm>
            <a:off x="4414692" y="2641600"/>
            <a:ext cx="3349242" cy="2912532"/>
          </a:xfrm>
          <a:prstGeom prst="roundRect">
            <a:avLst>
              <a:gd name="adj" fmla="val 75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742">
              <a:spcBef>
                <a:spcPct val="20000"/>
              </a:spcBef>
              <a:buSzPct val="90000"/>
            </a:pPr>
            <a:endParaRPr lang="en-IN" sz="1400">
              <a:solidFill>
                <a:srgbClr val="000000"/>
              </a:solidFill>
              <a:latin typeface="Segoe UI Semibold"/>
              <a:cs typeface="Segoe UI" panose="020B0502040204020203" pitchFamily="34" charset="0"/>
            </a:endParaRPr>
          </a:p>
        </p:txBody>
      </p:sp>
      <p:grpSp>
        <p:nvGrpSpPr>
          <p:cNvPr id="47" name="Group 46">
            <a:extLst>
              <a:ext uri="{FF2B5EF4-FFF2-40B4-BE49-F238E27FC236}">
                <a16:creationId xmlns:a16="http://schemas.microsoft.com/office/drawing/2014/main" id="{3EA0CB41-0E46-734C-4922-03B79C4342D5}"/>
              </a:ext>
              <a:ext uri="{C183D7F6-B498-43B3-948B-1728B52AA6E4}">
                <adec:decorative xmlns:adec="http://schemas.microsoft.com/office/drawing/2017/decorative" val="1"/>
              </a:ext>
            </a:extLst>
          </p:cNvPr>
          <p:cNvGrpSpPr/>
          <p:nvPr/>
        </p:nvGrpSpPr>
        <p:grpSpPr>
          <a:xfrm>
            <a:off x="5534013" y="2090899"/>
            <a:ext cx="1110600" cy="1110600"/>
            <a:chOff x="5540700" y="2116300"/>
            <a:chExt cx="1110600" cy="1110600"/>
          </a:xfrm>
        </p:grpSpPr>
        <p:sp>
          <p:nvSpPr>
            <p:cNvPr id="12" name="Oval 11">
              <a:extLst>
                <a:ext uri="{FF2B5EF4-FFF2-40B4-BE49-F238E27FC236}">
                  <a16:creationId xmlns:a16="http://schemas.microsoft.com/office/drawing/2014/main" id="{F9FEEDCE-1714-0823-ABDF-9A463BF4414A}"/>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72612A22-D03D-EB09-D2F9-46DCD2A71C16}"/>
                </a:ext>
              </a:extLst>
            </p:cNvPr>
            <p:cNvPicPr>
              <a:picLocks noChangeAspect="1"/>
            </p:cNvPicPr>
            <p:nvPr/>
          </p:nvPicPr>
          <p:blipFill>
            <a:blip r:embed="rId3"/>
            <a:srcRect/>
            <a:stretch/>
          </p:blipFill>
          <p:spPr>
            <a:xfrm>
              <a:off x="5749602" y="2325202"/>
              <a:ext cx="692796" cy="692796"/>
            </a:xfrm>
            <a:prstGeom prst="rect">
              <a:avLst/>
            </a:prstGeom>
            <a:noFill/>
          </p:spPr>
        </p:pic>
      </p:grpSp>
      <p:sp>
        <p:nvSpPr>
          <p:cNvPr id="11" name="Title 3">
            <a:extLst>
              <a:ext uri="{FF2B5EF4-FFF2-40B4-BE49-F238E27FC236}">
                <a16:creationId xmlns:a16="http://schemas.microsoft.com/office/drawing/2014/main" id="{BCA26C15-2479-3215-DA45-30CA95A86BF1}"/>
              </a:ext>
            </a:extLst>
          </p:cNvPr>
          <p:cNvSpPr txBox="1">
            <a:spLocks/>
          </p:cNvSpPr>
          <p:nvPr/>
        </p:nvSpPr>
        <p:spPr bwMode="auto">
          <a:xfrm>
            <a:off x="4404664" y="3527093"/>
            <a:ext cx="3350360" cy="61555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Let us know </a:t>
            </a:r>
            <a:b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b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how we did</a:t>
            </a:r>
            <a:endParaRPr kumimoji="0" lang="en-US" sz="2000" b="0" i="0" u="none" strike="noStrike" kern="1200" cap="none" spc="0" normalizeH="0" baseline="0" noProof="0" dirty="0">
              <a:ln w="3175">
                <a:noFill/>
              </a:ln>
              <a:solidFill>
                <a:schemeClr val="accent2"/>
              </a:solidFill>
              <a:effectLst/>
              <a:uLnTx/>
              <a:uFillTx/>
              <a:latin typeface="Segoe UI"/>
              <a:ea typeface="+mn-ea"/>
              <a:cs typeface="Segoe UI" panose="020B0502040204020203" pitchFamily="34" charset="0"/>
            </a:endParaRPr>
          </a:p>
        </p:txBody>
      </p:sp>
      <p:sp>
        <p:nvSpPr>
          <p:cNvPr id="38" name="Text Placeholder 3">
            <a:extLst>
              <a:ext uri="{FF2B5EF4-FFF2-40B4-BE49-F238E27FC236}">
                <a16:creationId xmlns:a16="http://schemas.microsoft.com/office/drawing/2014/main" id="{787BEECF-9AA7-29D4-B995-C86E4E84DA4F}"/>
              </a:ext>
            </a:extLst>
          </p:cNvPr>
          <p:cNvSpPr txBox="1">
            <a:spLocks/>
          </p:cNvSpPr>
          <p:nvPr/>
        </p:nvSpPr>
        <p:spPr>
          <a:xfrm>
            <a:off x="4888050" y="4473121"/>
            <a:ext cx="2415900" cy="110524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Give us your feedback</a:t>
            </a:r>
          </a:p>
          <a:p>
            <a:r>
              <a:rPr lang="en-US" sz="1400" dirty="0"/>
              <a:t>Survey will be sent via email</a:t>
            </a:r>
          </a:p>
        </p:txBody>
      </p:sp>
      <p:sp>
        <p:nvSpPr>
          <p:cNvPr id="8" name="Rounded Rectangle 3_1">
            <a:extLst>
              <a:ext uri="{FF2B5EF4-FFF2-40B4-BE49-F238E27FC236}">
                <a16:creationId xmlns:a16="http://schemas.microsoft.com/office/drawing/2014/main" id="{AB37A0EA-578B-84A5-AE07-644384EA1C44}"/>
              </a:ext>
              <a:ext uri="{C183D7F6-B498-43B3-948B-1728B52AA6E4}">
                <adec:decorative xmlns:adec="http://schemas.microsoft.com/office/drawing/2017/decorative" val="1"/>
              </a:ext>
            </a:extLst>
          </p:cNvPr>
          <p:cNvSpPr/>
          <p:nvPr/>
        </p:nvSpPr>
        <p:spPr>
          <a:xfrm>
            <a:off x="8268435" y="2641600"/>
            <a:ext cx="3331428" cy="2912532"/>
          </a:xfrm>
          <a:prstGeom prst="roundRect">
            <a:avLst>
              <a:gd name="adj" fmla="val 75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defTabSz="932742">
              <a:spcBef>
                <a:spcPct val="20000"/>
              </a:spcBef>
              <a:buSzPct val="90000"/>
            </a:pPr>
            <a:endParaRPr lang="en-IN" sz="1400">
              <a:solidFill>
                <a:srgbClr val="000000"/>
              </a:solidFill>
              <a:latin typeface="Segoe UI Semibold"/>
              <a:cs typeface="Segoe UI" panose="020B0502040204020203" pitchFamily="34" charset="0"/>
            </a:endParaRPr>
          </a:p>
        </p:txBody>
      </p:sp>
      <p:grpSp>
        <p:nvGrpSpPr>
          <p:cNvPr id="48" name="Group 47">
            <a:extLst>
              <a:ext uri="{FF2B5EF4-FFF2-40B4-BE49-F238E27FC236}">
                <a16:creationId xmlns:a16="http://schemas.microsoft.com/office/drawing/2014/main" id="{1C3E7F02-D409-47E7-2524-7C278F71788B}"/>
              </a:ext>
              <a:ext uri="{C183D7F6-B498-43B3-948B-1728B52AA6E4}">
                <adec:decorative xmlns:adec="http://schemas.microsoft.com/office/drawing/2017/decorative" val="1"/>
              </a:ext>
            </a:extLst>
          </p:cNvPr>
          <p:cNvGrpSpPr/>
          <p:nvPr/>
        </p:nvGrpSpPr>
        <p:grpSpPr>
          <a:xfrm>
            <a:off x="9378849" y="2090899"/>
            <a:ext cx="1110600" cy="1110600"/>
            <a:chOff x="9378893" y="2116300"/>
            <a:chExt cx="1110600" cy="1110600"/>
          </a:xfrm>
        </p:grpSpPr>
        <p:sp>
          <p:nvSpPr>
            <p:cNvPr id="20" name="Oval 19">
              <a:extLst>
                <a:ext uri="{FF2B5EF4-FFF2-40B4-BE49-F238E27FC236}">
                  <a16:creationId xmlns:a16="http://schemas.microsoft.com/office/drawing/2014/main" id="{3EF2EB2C-F39B-78A2-5F62-B5420D61E6B0}"/>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2" name="Picture 21" descr="Icon&#10;&#10;Description automatically generated">
              <a:extLst>
                <a:ext uri="{FF2B5EF4-FFF2-40B4-BE49-F238E27FC236}">
                  <a16:creationId xmlns:a16="http://schemas.microsoft.com/office/drawing/2014/main" id="{EEABFC34-76B9-583D-E57A-80FBE6468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
        <p:nvSpPr>
          <p:cNvPr id="9" name="Title 3">
            <a:extLst>
              <a:ext uri="{FF2B5EF4-FFF2-40B4-BE49-F238E27FC236}">
                <a16:creationId xmlns:a16="http://schemas.microsoft.com/office/drawing/2014/main" id="{1115584E-5D15-89B4-1E8A-3A2B2C2A948E}"/>
              </a:ext>
            </a:extLst>
          </p:cNvPr>
          <p:cNvSpPr txBox="1">
            <a:spLocks/>
          </p:cNvSpPr>
          <p:nvPr/>
        </p:nvSpPr>
        <p:spPr bwMode="auto">
          <a:xfrm>
            <a:off x="8289746" y="3527094"/>
            <a:ext cx="3310116" cy="61555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Become </a:t>
            </a:r>
            <a:b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br>
            <a:r>
              <a:rPr kumimoji="0" lang="en-US" sz="2000" b="0" i="0" u="none" strike="noStrike" kern="1200" cap="none" spc="0" normalizeH="0" baseline="0" noProof="0" dirty="0">
                <a:ln w="3175">
                  <a:noFill/>
                </a:ln>
                <a:solidFill>
                  <a:schemeClr val="accent2"/>
                </a:solidFill>
                <a:effectLst/>
                <a:uLnTx/>
                <a:uFillTx/>
                <a:latin typeface="Segoe UI Semibold"/>
                <a:ea typeface="+mn-ea"/>
                <a:cs typeface="Segoe UI Semibold"/>
              </a:rPr>
              <a:t>Microsoft Certified</a:t>
            </a:r>
            <a:endParaRPr kumimoji="0" lang="en-US" sz="2000" b="0" i="0" u="none" strike="noStrike" kern="1200" cap="none" spc="0" normalizeH="0" baseline="0" noProof="0" dirty="0">
              <a:ln w="3175">
                <a:noFill/>
              </a:ln>
              <a:solidFill>
                <a:schemeClr val="accent2"/>
              </a:solidFill>
              <a:effectLst/>
              <a:uLnTx/>
              <a:uFillTx/>
              <a:latin typeface="Segoe UI"/>
              <a:ea typeface="+mn-ea"/>
              <a:cs typeface="Segoe UI" panose="020B0502040204020203" pitchFamily="34" charset="0"/>
            </a:endParaRPr>
          </a:p>
        </p:txBody>
      </p:sp>
      <p:sp>
        <p:nvSpPr>
          <p:cNvPr id="40" name="Text Placeholder 3">
            <a:extLst>
              <a:ext uri="{FF2B5EF4-FFF2-40B4-BE49-F238E27FC236}">
                <a16:creationId xmlns:a16="http://schemas.microsoft.com/office/drawing/2014/main" id="{66F9F362-4F2E-D227-CD26-237B46E62F6F}"/>
              </a:ext>
            </a:extLst>
          </p:cNvPr>
          <p:cNvSpPr txBox="1">
            <a:spLocks/>
          </p:cNvSpPr>
          <p:nvPr/>
        </p:nvSpPr>
        <p:spPr>
          <a:xfrm>
            <a:off x="8753090" y="4473121"/>
            <a:ext cx="2415900" cy="110524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Explore additional resources to help prepare</a:t>
            </a:r>
          </a:p>
          <a:p>
            <a:r>
              <a:rPr lang="en-US" sz="1400" dirty="0"/>
              <a:t>Schedule your exam</a:t>
            </a:r>
          </a:p>
        </p:txBody>
      </p:sp>
      <p:sp>
        <p:nvSpPr>
          <p:cNvPr id="3" name="TextBox 2">
            <a:extLst>
              <a:ext uri="{FF2B5EF4-FFF2-40B4-BE49-F238E27FC236}">
                <a16:creationId xmlns:a16="http://schemas.microsoft.com/office/drawing/2014/main" id="{CC97FC6E-23C6-9140-6152-48A2508BD218}"/>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a:solidFill>
                  <a:srgbClr val="2A446F"/>
                </a:solidFill>
                <a:latin typeface="Segoe UI Symbol"/>
                <a:ea typeface="Segoe UI Symbol"/>
                <a:sym typeface="Segoe UI Symbol"/>
                <a:rtl val="0"/>
              </a:rPr>
              <a:t></a:t>
            </a:r>
          </a:p>
        </p:txBody>
      </p:sp>
      <p:sp>
        <p:nvSpPr>
          <p:cNvPr id="13" name="TextBox 12">
            <a:extLst>
              <a:ext uri="{FF2B5EF4-FFF2-40B4-BE49-F238E27FC236}">
                <a16:creationId xmlns:a16="http://schemas.microsoft.com/office/drawing/2014/main" id="{0FD91B82-FBFF-2306-8695-498B4BE67872}"/>
              </a:ext>
            </a:extLst>
          </p:cNvPr>
          <p:cNvSpPr txBox="1"/>
          <p:nvPr/>
        </p:nvSpPr>
        <p:spPr>
          <a:xfrm>
            <a:off x="1078164" y="5956661"/>
            <a:ext cx="5816349"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Tag us social: </a:t>
            </a:r>
            <a:r>
              <a:rPr lang="en-US" sz="1400" b="1" dirty="0">
                <a:solidFill>
                  <a:schemeClr val="accent1"/>
                </a:solidFill>
                <a:latin typeface="Segoe UI Semibold"/>
                <a:ea typeface="Calibri" panose="020F0502020204030204" pitchFamily="34" charset="0"/>
                <a:cs typeface="Arial" panose="020B0604020202020204" pitchFamily="34" charset="0"/>
              </a:rPr>
              <a:t>#AlwaysLearning</a:t>
            </a:r>
            <a:endParaRPr lang="en-US" sz="1400" dirty="0">
              <a:solidFill>
                <a:schemeClr val="accent1"/>
              </a:solidFill>
              <a:latin typeface="Segoe UI Semibold"/>
              <a:ea typeface="Calibri" panose="020F0502020204030204" pitchFamily="34" charset="0"/>
              <a:cs typeface="Arial" panose="020B0604020202020204" pitchFamily="34" charset="0"/>
            </a:endParaRPr>
          </a:p>
        </p:txBody>
      </p:sp>
      <p:sp>
        <p:nvSpPr>
          <p:cNvPr id="4" name="Footer Placeholder 8">
            <a:extLst>
              <a:ext uri="{FF2B5EF4-FFF2-40B4-BE49-F238E27FC236}">
                <a16:creationId xmlns:a16="http://schemas.microsoft.com/office/drawing/2014/main" id="{9FDBAF6B-4023-F57C-248B-3E2DF1B741C2}"/>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994320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dirty="0"/>
              <a:t>What could be next in your learning journey?</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73388"/>
            <a:ext cx="11031840" cy="646331"/>
          </a:xfrm>
          <a:prstGeom prst="rect">
            <a:avLst/>
          </a:prstGeom>
          <a:noFill/>
        </p:spPr>
        <p:txBody>
          <a:bodyPr wrap="square" lIns="0" tIns="45720" rIns="91440" bIns="45720" anchor="t">
            <a:spAutoFit/>
          </a:bodyPr>
          <a:lstStyle/>
          <a:p>
            <a:r>
              <a:rPr lang="en-US" sz="1800" dirty="0">
                <a:solidFill>
                  <a:schemeClr val="accent2"/>
                </a:solidFill>
                <a:latin typeface="Segoe UI Semibold" panose="020B0502040204020203" pitchFamily="34" charset="0"/>
                <a:cs typeface="Segoe UI Semibold" panose="020B0502040204020203" pitchFamily="34" charset="0"/>
              </a:rPr>
              <a:t>MS-102: Microsoft 365 Administrator. Learn how to deploy and manage Microsoft 365, as well as implement and administer tenant-level cloud and hybrid environments.</a:t>
            </a:r>
          </a:p>
        </p:txBody>
      </p:sp>
      <p:sp>
        <p:nvSpPr>
          <p:cNvPr id="19" name="TextBox 18">
            <a:extLst>
              <a:ext uri="{FF2B5EF4-FFF2-40B4-BE49-F238E27FC236}">
                <a16:creationId xmlns:a16="http://schemas.microsoft.com/office/drawing/2014/main" id="{DBE5AA3F-8DC3-7586-58F1-04DC08230853}"/>
              </a:ext>
            </a:extLst>
          </p:cNvPr>
          <p:cNvSpPr txBox="1"/>
          <p:nvPr/>
        </p:nvSpPr>
        <p:spPr>
          <a:xfrm>
            <a:off x="841864"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Description</a:t>
            </a:r>
          </a:p>
        </p:txBody>
      </p:sp>
      <p:sp>
        <p:nvSpPr>
          <p:cNvPr id="13" name="Rounded Rectangle 3_1">
            <a:extLst>
              <a:ext uri="{FF2B5EF4-FFF2-40B4-BE49-F238E27FC236}">
                <a16:creationId xmlns:a16="http://schemas.microsoft.com/office/drawing/2014/main" id="{C2C305D4-EFF2-1747-FE82-9AA47D27A3F9}"/>
              </a:ext>
            </a:extLst>
          </p:cNvPr>
          <p:cNvSpPr/>
          <p:nvPr/>
        </p:nvSpPr>
        <p:spPr>
          <a:xfrm>
            <a:off x="580398" y="2212766"/>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This course covers the skills required for deploying and managing Microsoft 365, focusing on tenant-level implementation in cloud and hybrid environments.</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course prepares learners to act as key coordinators for integrating various Microsoft 365 workloads, and to collaborate with architects and other administrators in areas such as infrastructure, identity, and security.</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course is designed for students who already have functional experience with Microsoft 365 workloads and Azure Active Directory, along with a basic understanding of networking, server administration, DNS, and PowerShell.</a:t>
            </a:r>
          </a:p>
        </p:txBody>
      </p:sp>
      <p:sp>
        <p:nvSpPr>
          <p:cNvPr id="27" name="TextBox 26">
            <a:extLst>
              <a:ext uri="{FF2B5EF4-FFF2-40B4-BE49-F238E27FC236}">
                <a16:creationId xmlns:a16="http://schemas.microsoft.com/office/drawing/2014/main" id="{C07FD58F-F1B5-3570-6A96-B28EABD16FF9}"/>
              </a:ext>
            </a:extLst>
          </p:cNvPr>
          <p:cNvSpPr txBox="1"/>
          <p:nvPr/>
        </p:nvSpPr>
        <p:spPr>
          <a:xfrm>
            <a:off x="6284290"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Topics covered</a:t>
            </a:r>
          </a:p>
        </p:txBody>
      </p:sp>
      <p:sp>
        <p:nvSpPr>
          <p:cNvPr id="14" name="Rounded Rectangle 3_1">
            <a:extLst>
              <a:ext uri="{FF2B5EF4-FFF2-40B4-BE49-F238E27FC236}">
                <a16:creationId xmlns:a16="http://schemas.microsoft.com/office/drawing/2014/main" id="{AD2590E8-30A6-88E8-46EF-8B3C842DA5F5}"/>
              </a:ext>
            </a:extLst>
          </p:cNvPr>
          <p:cNvSpPr/>
          <p:nvPr/>
        </p:nvSpPr>
        <p:spPr>
          <a:xfrm>
            <a:off x="5995243" y="2213561"/>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Deploy and manage a Microsoft 365 tenant</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Implement and manage identity and access in Azure AD Manage security and threats by using Microsoft 365 Defender</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Manage compliance by using Microsoft Purview</a:t>
            </a:r>
          </a:p>
        </p:txBody>
      </p:sp>
      <p:sp>
        <p:nvSpPr>
          <p:cNvPr id="9" name="TextBox 8">
            <a:extLst>
              <a:ext uri="{FF2B5EF4-FFF2-40B4-BE49-F238E27FC236}">
                <a16:creationId xmlns:a16="http://schemas.microsoft.com/office/drawing/2014/main" id="{5355365F-14B3-664D-3D84-5D8D2D0B581B}"/>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dirty="0">
                <a:solidFill>
                  <a:srgbClr val="2A446F"/>
                </a:solidFill>
                <a:latin typeface="Segoe UI Symbol"/>
                <a:ea typeface="Segoe UI Symbol"/>
                <a:sym typeface="Segoe UI Symbol"/>
                <a:rtl val="0"/>
              </a:rPr>
              <a:t></a:t>
            </a:r>
          </a:p>
        </p:txBody>
      </p:sp>
      <p:sp>
        <p:nvSpPr>
          <p:cNvPr id="10" name="TextBox 9">
            <a:extLst>
              <a:ext uri="{FF2B5EF4-FFF2-40B4-BE49-F238E27FC236}">
                <a16:creationId xmlns:a16="http://schemas.microsoft.com/office/drawing/2014/main" id="{BA1A446F-AFEF-F2EB-A32B-CA61EE7C89CC}"/>
              </a:ext>
            </a:extLst>
          </p:cNvPr>
          <p:cNvSpPr txBox="1"/>
          <p:nvPr/>
        </p:nvSpPr>
        <p:spPr>
          <a:xfrm>
            <a:off x="1078164" y="5956661"/>
            <a:ext cx="9681980"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Find more information about this course at: </a:t>
            </a:r>
            <a:r>
              <a:rPr lang="en-US" sz="1400" b="1" u="sng" dirty="0">
                <a:solidFill>
                  <a:srgbClr val="2A446F"/>
                </a:solidFill>
                <a:latin typeface="Segoe UI Semibold"/>
                <a:ea typeface="Calibri" panose="020F0502020204030204" pitchFamily="34" charset="0"/>
                <a:cs typeface="Arial" panose="020B0604020202020204" pitchFamily="34" charset="0"/>
                <a:hlinkClick r:id="rId2" action="ppaction://hlinkfile">
                  <a:extLst>
                    <a:ext uri="{A12FA001-AC4F-418D-AE19-62706E023703}">
                      <ahyp:hlinkClr xmlns:ahyp="http://schemas.microsoft.com/office/drawing/2018/hyperlinkcolor" val="tx"/>
                    </a:ext>
                  </a:extLst>
                </a:hlinkClick>
              </a:rPr>
              <a:t>learn.microsoft.com/training/courses/browse</a:t>
            </a:r>
            <a:endParaRPr lang="en-US" sz="1400" u="sng" dirty="0">
              <a:solidFill>
                <a:srgbClr val="2A446F"/>
              </a:solidFill>
              <a:latin typeface="Segoe UI Semibold"/>
              <a:ea typeface="Calibri" panose="020F0502020204030204" pitchFamily="34" charset="0"/>
              <a:cs typeface="Arial" panose="020B0604020202020204" pitchFamily="34" charset="0"/>
            </a:endParaRPr>
          </a:p>
        </p:txBody>
      </p:sp>
      <p:sp>
        <p:nvSpPr>
          <p:cNvPr id="12" name="Footer Placeholder 8">
            <a:extLst>
              <a:ext uri="{FF2B5EF4-FFF2-40B4-BE49-F238E27FC236}">
                <a16:creationId xmlns:a16="http://schemas.microsoft.com/office/drawing/2014/main" id="{F144E780-B30C-3FDB-2E59-CE7B85C3DD9D}"/>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4395349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a:xfrm>
            <a:off x="588262" y="544621"/>
            <a:ext cx="8193024" cy="307777"/>
          </a:xfrm>
        </p:spPr>
        <p:txBody>
          <a:bodyPr/>
          <a:lstStyle/>
          <a:p>
            <a:r>
              <a:rPr lang="en-US" dirty="0"/>
              <a:t>What could be next in your learning journey? </a:t>
            </a:r>
          </a:p>
        </p:txBody>
      </p:sp>
      <p:sp>
        <p:nvSpPr>
          <p:cNvPr id="5" name="TextBox 4">
            <a:extLst>
              <a:ext uri="{FF2B5EF4-FFF2-40B4-BE49-F238E27FC236}">
                <a16:creationId xmlns:a16="http://schemas.microsoft.com/office/drawing/2014/main" id="{C6774742-B51A-7AB0-5C2C-8C2CFAC7FA4A}"/>
              </a:ext>
            </a:extLst>
          </p:cNvPr>
          <p:cNvSpPr txBox="1"/>
          <p:nvPr/>
        </p:nvSpPr>
        <p:spPr>
          <a:xfrm>
            <a:off x="588262" y="993654"/>
            <a:ext cx="11031840" cy="646331"/>
          </a:xfrm>
          <a:prstGeom prst="rect">
            <a:avLst/>
          </a:prstGeom>
          <a:noFill/>
        </p:spPr>
        <p:txBody>
          <a:bodyPr wrap="square" lIns="0" tIns="45720" rIns="91440" bIns="45720" anchor="t">
            <a:spAutoFit/>
          </a:bodyPr>
          <a:lstStyle/>
          <a:p>
            <a:r>
              <a:rPr lang="en-US" sz="1800" dirty="0">
                <a:solidFill>
                  <a:schemeClr val="accent2"/>
                </a:solidFill>
                <a:latin typeface="Segoe UI Semibold" panose="020B0502040204020203" pitchFamily="34" charset="0"/>
                <a:cs typeface="Segoe UI Semibold" panose="020B0502040204020203" pitchFamily="34" charset="0"/>
              </a:rPr>
              <a:t>SC-200: Microsoft Security Operations Analyst. Learn how to investigate, respond to, and hunt for threats using Microsoft Sentinel, Microsoft Defender for Cloud, and Microsoft 365 Defender.</a:t>
            </a:r>
          </a:p>
        </p:txBody>
      </p:sp>
      <p:sp>
        <p:nvSpPr>
          <p:cNvPr id="19" name="TextBox 18">
            <a:extLst>
              <a:ext uri="{FF2B5EF4-FFF2-40B4-BE49-F238E27FC236}">
                <a16:creationId xmlns:a16="http://schemas.microsoft.com/office/drawing/2014/main" id="{DBE5AA3F-8DC3-7586-58F1-04DC08230853}"/>
              </a:ext>
            </a:extLst>
          </p:cNvPr>
          <p:cNvSpPr txBox="1"/>
          <p:nvPr/>
        </p:nvSpPr>
        <p:spPr>
          <a:xfrm>
            <a:off x="841864"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Description</a:t>
            </a:r>
          </a:p>
        </p:txBody>
      </p:sp>
      <p:sp>
        <p:nvSpPr>
          <p:cNvPr id="13" name="Rounded Rectangle 3_1">
            <a:extLst>
              <a:ext uri="{FF2B5EF4-FFF2-40B4-BE49-F238E27FC236}">
                <a16:creationId xmlns:a16="http://schemas.microsoft.com/office/drawing/2014/main" id="{C2C305D4-EFF2-1747-FE82-9AA47D27A3F9}"/>
              </a:ext>
            </a:extLst>
          </p:cNvPr>
          <p:cNvSpPr/>
          <p:nvPr/>
        </p:nvSpPr>
        <p:spPr>
          <a:xfrm>
            <a:off x="580398" y="2212766"/>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 this course you will learn how to mitigate cyberthreats using these technologies. Specifically, you will configure and use Microsoft Sentinel as well as utilize Kusto Query Language (KQL) to perform detection, analysis, and reporting.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course was designed for people who work in a Security Operations job role and helps learners prepare for the exam SC-200: Microsoft Security Operations Analyst.</a:t>
            </a:r>
          </a:p>
        </p:txBody>
      </p:sp>
      <p:sp>
        <p:nvSpPr>
          <p:cNvPr id="27" name="TextBox 26">
            <a:extLst>
              <a:ext uri="{FF2B5EF4-FFF2-40B4-BE49-F238E27FC236}">
                <a16:creationId xmlns:a16="http://schemas.microsoft.com/office/drawing/2014/main" id="{C07FD58F-F1B5-3570-6A96-B28EABD16FF9}"/>
              </a:ext>
            </a:extLst>
          </p:cNvPr>
          <p:cNvSpPr txBox="1"/>
          <p:nvPr/>
        </p:nvSpPr>
        <p:spPr>
          <a:xfrm>
            <a:off x="6284290"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Topics covered</a:t>
            </a:r>
          </a:p>
        </p:txBody>
      </p:sp>
      <p:sp>
        <p:nvSpPr>
          <p:cNvPr id="14" name="Rounded Rectangle 3_1">
            <a:extLst>
              <a:ext uri="{FF2B5EF4-FFF2-40B4-BE49-F238E27FC236}">
                <a16:creationId xmlns:a16="http://schemas.microsoft.com/office/drawing/2014/main" id="{AD2590E8-30A6-88E8-46EF-8B3C842DA5F5}"/>
              </a:ext>
            </a:extLst>
          </p:cNvPr>
          <p:cNvSpPr/>
          <p:nvPr/>
        </p:nvSpPr>
        <p:spPr>
          <a:xfrm>
            <a:off x="5995243" y="2213561"/>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Mitigate threats by using Microsoft 365 Defender </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Mitigate threats by using Defender for Cloud</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Mitigate threats by using Microsoft Sentinel</a:t>
            </a:r>
          </a:p>
        </p:txBody>
      </p:sp>
      <p:sp>
        <p:nvSpPr>
          <p:cNvPr id="9" name="TextBox 8">
            <a:extLst>
              <a:ext uri="{FF2B5EF4-FFF2-40B4-BE49-F238E27FC236}">
                <a16:creationId xmlns:a16="http://schemas.microsoft.com/office/drawing/2014/main" id="{5355365F-14B3-664D-3D84-5D8D2D0B581B}"/>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dirty="0">
                <a:solidFill>
                  <a:srgbClr val="2A446F"/>
                </a:solidFill>
                <a:latin typeface="Segoe UI Symbol"/>
                <a:ea typeface="Segoe UI Symbol"/>
                <a:sym typeface="Segoe UI Symbol"/>
                <a:rtl val="0"/>
              </a:rPr>
              <a:t></a:t>
            </a:r>
          </a:p>
        </p:txBody>
      </p:sp>
      <p:sp>
        <p:nvSpPr>
          <p:cNvPr id="10" name="TextBox 9">
            <a:extLst>
              <a:ext uri="{FF2B5EF4-FFF2-40B4-BE49-F238E27FC236}">
                <a16:creationId xmlns:a16="http://schemas.microsoft.com/office/drawing/2014/main" id="{BA1A446F-AFEF-F2EB-A32B-CA61EE7C89CC}"/>
              </a:ext>
            </a:extLst>
          </p:cNvPr>
          <p:cNvSpPr txBox="1"/>
          <p:nvPr/>
        </p:nvSpPr>
        <p:spPr>
          <a:xfrm>
            <a:off x="1078164" y="5956661"/>
            <a:ext cx="9681980"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Find more information about this course at: </a:t>
            </a:r>
            <a:r>
              <a:rPr lang="en-US" sz="1400" b="1" u="sng" dirty="0">
                <a:solidFill>
                  <a:srgbClr val="2A446F"/>
                </a:solidFill>
                <a:latin typeface="Segoe UI Semibold"/>
                <a:ea typeface="Calibri" panose="020F0502020204030204" pitchFamily="34" charset="0"/>
                <a:cs typeface="Arial" panose="020B0604020202020204" pitchFamily="34" charset="0"/>
                <a:hlinkClick r:id="rId2" action="ppaction://hlinkfile">
                  <a:extLst>
                    <a:ext uri="{A12FA001-AC4F-418D-AE19-62706E023703}">
                      <ahyp:hlinkClr xmlns:ahyp="http://schemas.microsoft.com/office/drawing/2018/hyperlinkcolor" val="tx"/>
                    </a:ext>
                  </a:extLst>
                </a:hlinkClick>
              </a:rPr>
              <a:t>learn.microsoft.com/training/courses/browse</a:t>
            </a:r>
            <a:endParaRPr lang="en-US" sz="1400" u="sng" dirty="0">
              <a:solidFill>
                <a:srgbClr val="2A446F"/>
              </a:solidFill>
              <a:latin typeface="Segoe UI Semibold"/>
              <a:ea typeface="Calibri" panose="020F0502020204030204" pitchFamily="34" charset="0"/>
              <a:cs typeface="Arial" panose="020B0604020202020204" pitchFamily="34" charset="0"/>
            </a:endParaRPr>
          </a:p>
        </p:txBody>
      </p:sp>
      <p:sp>
        <p:nvSpPr>
          <p:cNvPr id="12" name="Footer Placeholder 8">
            <a:extLst>
              <a:ext uri="{FF2B5EF4-FFF2-40B4-BE49-F238E27FC236}">
                <a16:creationId xmlns:a16="http://schemas.microsoft.com/office/drawing/2014/main" id="{F144E780-B30C-3FDB-2E59-CE7B85C3DD9D}"/>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185805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dirty="0"/>
              <a:t>What could be next in your learning journey?  </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73388"/>
            <a:ext cx="11031840" cy="646331"/>
          </a:xfrm>
          <a:prstGeom prst="rect">
            <a:avLst/>
          </a:prstGeom>
          <a:noFill/>
        </p:spPr>
        <p:txBody>
          <a:bodyPr wrap="square" lIns="0" tIns="45720" rIns="91440" bIns="45720" anchor="t">
            <a:spAutoFit/>
          </a:bodyPr>
          <a:lstStyle/>
          <a:p>
            <a:r>
              <a:rPr lang="en-US" sz="1800" dirty="0">
                <a:solidFill>
                  <a:schemeClr val="accent2"/>
                </a:solidFill>
                <a:latin typeface="Segoe UI Semibold" panose="020B0502040204020203" pitchFamily="34" charset="0"/>
                <a:cs typeface="Segoe UI Semibold" panose="020B0502040204020203" pitchFamily="34" charset="0"/>
              </a:rPr>
              <a:t>MS-700: Microsoft 365 Teams Administrator. Learn how to manage and maintain internal and external collaboration and communication solutions using Teams and Microsoft 365.</a:t>
            </a:r>
          </a:p>
        </p:txBody>
      </p:sp>
      <p:sp>
        <p:nvSpPr>
          <p:cNvPr id="19" name="TextBox 18">
            <a:extLst>
              <a:ext uri="{FF2B5EF4-FFF2-40B4-BE49-F238E27FC236}">
                <a16:creationId xmlns:a16="http://schemas.microsoft.com/office/drawing/2014/main" id="{DBE5AA3F-8DC3-7586-58F1-04DC08230853}"/>
              </a:ext>
            </a:extLst>
          </p:cNvPr>
          <p:cNvSpPr txBox="1"/>
          <p:nvPr/>
        </p:nvSpPr>
        <p:spPr>
          <a:xfrm>
            <a:off x="841864"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Description</a:t>
            </a:r>
          </a:p>
        </p:txBody>
      </p:sp>
      <p:sp>
        <p:nvSpPr>
          <p:cNvPr id="13" name="Rounded Rectangle 3_1">
            <a:extLst>
              <a:ext uri="{FF2B5EF4-FFF2-40B4-BE49-F238E27FC236}">
                <a16:creationId xmlns:a16="http://schemas.microsoft.com/office/drawing/2014/main" id="{C2C305D4-EFF2-1747-FE82-9AA47D27A3F9}"/>
              </a:ext>
            </a:extLst>
          </p:cNvPr>
          <p:cNvSpPr/>
          <p:nvPr/>
        </p:nvSpPr>
        <p:spPr>
          <a:xfrm>
            <a:off x="580398" y="2212766"/>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This course is for Microsoft Teams administrators and covers the management of both internal and external collaboration using Teams and Microsoft 365. It includes:</a:t>
            </a:r>
          </a:p>
          <a:p>
            <a:pPr marL="285750" marR="0" lvl="0"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Configuring and managing teams, channels, chat, apps, calling, meetings, and events</a:t>
            </a:r>
          </a:p>
          <a:p>
            <a:pPr marL="285750" marR="0" lvl="0"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Operational management of Teams clients and devices</a:t>
            </a:r>
          </a:p>
          <a:p>
            <a:pPr marL="285750" marR="0" lvl="0"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Governance, security, and compliance for Teams</a:t>
            </a:r>
          </a:p>
          <a:p>
            <a:pPr marR="0" lvl="0" algn="l" defTabSz="932742" rtl="0" eaLnBrk="1" fontAlgn="auto" latinLnBrk="0" hangingPunct="1">
              <a:lnSpc>
                <a:spcPct val="100000"/>
              </a:lnSpc>
              <a:spcBef>
                <a:spcPts val="600"/>
              </a:spcBef>
              <a:spcAft>
                <a:spcPts val="0"/>
              </a:spcAft>
              <a:buClrTx/>
              <a:buSzPct val="90000"/>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Learners also work on integration with workload owners in networking, identity, licensing, and information management. Advanced scenarios for Teams Phone and Teams Rooms are addressed.</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7" name="TextBox 26">
            <a:extLst>
              <a:ext uri="{FF2B5EF4-FFF2-40B4-BE49-F238E27FC236}">
                <a16:creationId xmlns:a16="http://schemas.microsoft.com/office/drawing/2014/main" id="{C07FD58F-F1B5-3570-6A96-B28EABD16FF9}"/>
              </a:ext>
            </a:extLst>
          </p:cNvPr>
          <p:cNvSpPr txBox="1"/>
          <p:nvPr/>
        </p:nvSpPr>
        <p:spPr>
          <a:xfrm>
            <a:off x="6284290" y="1913343"/>
            <a:ext cx="2312499" cy="215444"/>
          </a:xfrm>
          <a:prstGeom prst="rect">
            <a:avLst/>
          </a:prstGeom>
          <a:noFill/>
        </p:spPr>
        <p:txBody>
          <a:bodyPr wrap="square" lIns="0" tIns="0" rIns="0" bIns="0" rtlCol="0">
            <a:spAutoFit/>
          </a:bodyPr>
          <a:lstStyle/>
          <a:p>
            <a:r>
              <a:rPr lang="en-US" sz="1400" b="1" dirty="0">
                <a:solidFill>
                  <a:srgbClr val="2A446F"/>
                </a:solidFill>
                <a:latin typeface="Segoe UI Semibold" panose="020B0502040204020203" pitchFamily="34" charset="0"/>
                <a:cs typeface="Segoe UI Semibold" panose="020B0502040204020203" pitchFamily="34" charset="0"/>
              </a:rPr>
              <a:t>Topics covered</a:t>
            </a:r>
          </a:p>
        </p:txBody>
      </p:sp>
      <p:sp>
        <p:nvSpPr>
          <p:cNvPr id="14" name="Rounded Rectangle 3_1">
            <a:extLst>
              <a:ext uri="{FF2B5EF4-FFF2-40B4-BE49-F238E27FC236}">
                <a16:creationId xmlns:a16="http://schemas.microsoft.com/office/drawing/2014/main" id="{AD2590E8-30A6-88E8-46EF-8B3C842DA5F5}"/>
              </a:ext>
            </a:extLst>
          </p:cNvPr>
          <p:cNvSpPr/>
          <p:nvPr/>
        </p:nvSpPr>
        <p:spPr>
          <a:xfrm>
            <a:off x="5995243" y="2213561"/>
            <a:ext cx="5207827" cy="321276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Configure and manage a Teams environment</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Manage teams, channels, chats, and apps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Manage meetings and calling</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Monitor, report on, and troubleshoot Teams</a:t>
            </a:r>
          </a:p>
        </p:txBody>
      </p:sp>
      <p:sp>
        <p:nvSpPr>
          <p:cNvPr id="9" name="TextBox 8">
            <a:extLst>
              <a:ext uri="{FF2B5EF4-FFF2-40B4-BE49-F238E27FC236}">
                <a16:creationId xmlns:a16="http://schemas.microsoft.com/office/drawing/2014/main" id="{5355365F-14B3-664D-3D84-5D8D2D0B581B}"/>
              </a:ext>
            </a:extLst>
          </p:cNvPr>
          <p:cNvSpPr txBox="1"/>
          <p:nvPr/>
        </p:nvSpPr>
        <p:spPr>
          <a:xfrm>
            <a:off x="672653" y="6070090"/>
            <a:ext cx="258084" cy="284052"/>
          </a:xfrm>
          <a:prstGeom prst="rect">
            <a:avLst/>
          </a:prstGeom>
          <a:noFill/>
        </p:spPr>
        <p:txBody>
          <a:bodyPr wrap="none" lIns="0" tIns="0" rIns="0" bIns="0" rtlCol="0">
            <a:spAutoFit/>
          </a:bodyPr>
          <a:lstStyle/>
          <a:p>
            <a:pPr defTabSz="914400">
              <a:defRPr/>
            </a:pPr>
            <a:r>
              <a:rPr lang="en-US" sz="1846" dirty="0">
                <a:solidFill>
                  <a:srgbClr val="2A446F"/>
                </a:solidFill>
                <a:latin typeface="Segoe UI Symbol"/>
                <a:ea typeface="Segoe UI Symbol"/>
                <a:sym typeface="Segoe UI Symbol"/>
                <a:rtl val="0"/>
              </a:rPr>
              <a:t></a:t>
            </a:r>
          </a:p>
        </p:txBody>
      </p:sp>
      <p:sp>
        <p:nvSpPr>
          <p:cNvPr id="10" name="TextBox 9">
            <a:extLst>
              <a:ext uri="{FF2B5EF4-FFF2-40B4-BE49-F238E27FC236}">
                <a16:creationId xmlns:a16="http://schemas.microsoft.com/office/drawing/2014/main" id="{BA1A446F-AFEF-F2EB-A32B-CA61EE7C89CC}"/>
              </a:ext>
            </a:extLst>
          </p:cNvPr>
          <p:cNvSpPr txBox="1"/>
          <p:nvPr/>
        </p:nvSpPr>
        <p:spPr>
          <a:xfrm>
            <a:off x="1078164" y="5956661"/>
            <a:ext cx="9681980" cy="510909"/>
          </a:xfrm>
          <a:prstGeom prst="rect">
            <a:avLst/>
          </a:prstGeom>
          <a:noFill/>
        </p:spPr>
        <p:txBody>
          <a:bodyPr wrap="square" lIns="0" tIns="146304" rIns="182880" bIns="146304" rtlCol="0">
            <a:spAutoFit/>
          </a:bodyPr>
          <a:lstStyle/>
          <a:p>
            <a:pPr defTabSz="914400">
              <a:spcAft>
                <a:spcPts val="800"/>
              </a:spcAft>
              <a:defRPr/>
            </a:pPr>
            <a:r>
              <a:rPr lang="en-US" sz="1400" dirty="0">
                <a:solidFill>
                  <a:srgbClr val="1A1A1A"/>
                </a:solidFill>
                <a:latin typeface="Segoe UI" panose="020B0502040204020203" pitchFamily="34" charset="0"/>
                <a:ea typeface="Calibri" panose="020F0502020204030204" pitchFamily="34" charset="0"/>
                <a:cs typeface="Segoe UI" panose="020B0502040204020203" pitchFamily="34" charset="0"/>
              </a:rPr>
              <a:t>Find more information about this course at: </a:t>
            </a:r>
            <a:r>
              <a:rPr lang="en-US" sz="1400" b="1" u="sng" dirty="0">
                <a:solidFill>
                  <a:srgbClr val="2A446F"/>
                </a:solidFill>
                <a:latin typeface="Segoe UI Semibold"/>
                <a:ea typeface="Calibri" panose="020F0502020204030204" pitchFamily="34" charset="0"/>
                <a:cs typeface="Arial" panose="020B0604020202020204" pitchFamily="34" charset="0"/>
                <a:hlinkClick r:id="rId2" action="ppaction://hlinkfile">
                  <a:extLst>
                    <a:ext uri="{A12FA001-AC4F-418D-AE19-62706E023703}">
                      <ahyp:hlinkClr xmlns:ahyp="http://schemas.microsoft.com/office/drawing/2018/hyperlinkcolor" val="tx"/>
                    </a:ext>
                  </a:extLst>
                </a:hlinkClick>
              </a:rPr>
              <a:t>learn.microsoft.com/training/courses/browse</a:t>
            </a:r>
            <a:endParaRPr lang="en-US" sz="1400" u="sng" dirty="0">
              <a:solidFill>
                <a:srgbClr val="2A446F"/>
              </a:solidFill>
              <a:latin typeface="Segoe UI Semibold"/>
              <a:ea typeface="Calibri" panose="020F0502020204030204" pitchFamily="34" charset="0"/>
              <a:cs typeface="Arial" panose="020B0604020202020204" pitchFamily="34" charset="0"/>
            </a:endParaRPr>
          </a:p>
        </p:txBody>
      </p:sp>
      <p:sp>
        <p:nvSpPr>
          <p:cNvPr id="12" name="Footer Placeholder 8">
            <a:extLst>
              <a:ext uri="{FF2B5EF4-FFF2-40B4-BE49-F238E27FC236}">
                <a16:creationId xmlns:a16="http://schemas.microsoft.com/office/drawing/2014/main" id="{F144E780-B30C-3FDB-2E59-CE7B85C3DD9D}"/>
              </a:ext>
            </a:extLst>
          </p:cNvPr>
          <p:cNvSpPr>
            <a:spLocks noGrp="1"/>
          </p:cNvSpPr>
          <p:nvPr>
            <p:ph type="ftr" sz="quarter" idx="3"/>
          </p:nvPr>
        </p:nvSpPr>
        <p:spPr>
          <a:xfrm>
            <a:off x="7448551" y="6421083"/>
            <a:ext cx="4151312" cy="197976"/>
          </a:xfrm>
        </p:spPr>
        <p:txBody>
          <a:bodyPr/>
          <a:lstStyle/>
          <a:p>
            <a:pPr algn="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84632876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43" ma:contentTypeDescription="Create a new document." ma:contentTypeScope="" ma:versionID="0d7a3328effedb0410ef36047c613d77">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702a1d5ef26678bfdc31767d3cdc3c1b"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Done" minOccurs="0"/>
                <xsd:element ref="ns3:MediaLengthInSeconds" minOccurs="0"/>
                <xsd:element ref="ns3:lcf76f155ced4ddcb4097134ff3c332f" minOccurs="0"/>
                <xsd:element ref="ns2:TaxCatchAll" minOccurs="0"/>
                <xsd:element ref="ns1:_dlc_Exempt" minOccurs="0"/>
                <xsd:element ref="ns1:_dlc_ExpireDateSaved" minOccurs="0"/>
                <xsd:element ref="ns1:_dlc_ExpireDate" minOccurs="0"/>
                <xsd:element ref="ns3:MediaServiceObjectDetectorVersions"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element name="_dlc_Exempt" ma:index="27" nillable="true" ma:displayName="Exempt from Policy" ma:hidden="true" ma:internalName="_dlc_Exempt" ma:readOnly="true">
      <xsd:simpleType>
        <xsd:restriction base="dms:Unknown"/>
      </xsd:simpleType>
    </xsd:element>
    <xsd:element name="_dlc_ExpireDateSaved" ma:index="28" nillable="true" ma:displayName="Original Expiration Date" ma:hidden="true" ma:internalName="_dlc_ExpireDateSaved" ma:readOnly="true">
      <xsd:simpleType>
        <xsd:restriction base="dms:DateTime"/>
      </xsd:simpleType>
    </xsd:element>
    <xsd:element name="_dlc_ExpireDate" ma:index="2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4b90c701-0043-4a89-a988-32e4a8df2906}" ma:internalName="TaxCatchAll" ma:showField="CatchAllData" ma:web="92cc7923-7bd6-4c52-a535-c267c30bc1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Done" ma:index="22" nillable="true" ma:displayName="Done" ma:default="1" ma:format="Dropdown" ma:internalName="Done">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6d14119-9ae9-4cc6-a406-008d392c1a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E0E0150-5E9B-42A1-A8B2-5F4D3946A001}">
  <ds:schemaRefs>
    <ds:schemaRef ds:uri="http://schemas.microsoft.com/sharepoint/v3/contenttype/forms"/>
  </ds:schemaRefs>
</ds:datastoreItem>
</file>

<file path=customXml/itemProps2.xml><?xml version="1.0" encoding="utf-8"?>
<ds:datastoreItem xmlns:ds="http://schemas.openxmlformats.org/officeDocument/2006/customXml" ds:itemID="{3CC2074F-78F3-4034-956D-6261CF7D7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1B660D-63DE-4766-9597-7918415DA555}"/>
</file>

<file path=customXml/itemProps4.xml><?xml version="1.0" encoding="utf-8"?>
<ds:datastoreItem xmlns:ds="http://schemas.openxmlformats.org/officeDocument/2006/customXml" ds:itemID="{4A7B35BA-9C85-48CF-83E0-3E3A49009442}">
  <ds:schemaRefs>
    <ds:schemaRef ds:uri="http://purl.org/dc/elements/1.1/"/>
    <ds:schemaRef ds:uri="http://schemas.microsoft.com/office/2006/documentManagement/types"/>
    <ds:schemaRef ds:uri="http://purl.org/dc/terms/"/>
    <ds:schemaRef ds:uri="http://schemas.microsoft.com/office/2006/metadata/properties"/>
    <ds:schemaRef ds:uri="http://purl.org/dc/dcmitype/"/>
    <ds:schemaRef ds:uri="59afee55-fc30-40da-a84e-ff6fc62c4efa"/>
    <ds:schemaRef ds:uri="http://schemas.openxmlformats.org/package/2006/metadata/core-properties"/>
    <ds:schemaRef ds:uri="92cc7923-7bd6-4c52-a535-c267c30bc123"/>
    <ds:schemaRef ds:uri="http://schemas.microsoft.com/office/infopath/2007/PartnerControls"/>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725</Words>
  <Application>Microsoft Office PowerPoint</Application>
  <PresentationFormat>Widescreen</PresentationFormat>
  <Paragraphs>66</Paragraphs>
  <Slides>6</Slides>
  <Notes>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Consolas</vt:lpstr>
      <vt:lpstr>Segoe UI</vt:lpstr>
      <vt:lpstr>Segoe UI Light</vt:lpstr>
      <vt:lpstr>Segoe UI Semibold</vt:lpstr>
      <vt:lpstr>Segoe UI Symbol</vt:lpstr>
      <vt:lpstr>Wingdings</vt:lpstr>
      <vt:lpstr>LIGHT MODE</vt:lpstr>
      <vt:lpstr>Conclusion section</vt:lpstr>
      <vt:lpstr>SC-400T00A Microsoft Information Protection and Compliance Administrator Conclusion</vt:lpstr>
      <vt:lpstr>Thank you for attending this course</vt:lpstr>
      <vt:lpstr>What could be next in your learning journey?</vt:lpstr>
      <vt:lpstr>What could be next in your learning journey? </vt:lpstr>
      <vt:lpstr>What could be next in your learning journey?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2023-10-03T18:27:53Z</dcterms:created>
  <dcterms:modified xsi:type="dcterms:W3CDTF">2023-10-20T05:41:27Z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0x010100EC7EC088F4D2974C9244144D3FA78CFC</vt:lpwstr>
  </property>
  <property fmtid="{D5CDD505-2E9C-101B-9397-08002B2CF9AE}" pid="3" name="_dlc_policyId">
    <vt:lpwstr>0x01010070AB3889E58DB141A6E1281B02136174|-369733750</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